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64" r:id="rId11"/>
    <p:sldId id="263" r:id="rId12"/>
    <p:sldId id="266" r:id="rId13"/>
    <p:sldId id="267" r:id="rId14"/>
    <p:sldId id="268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Nepôvodné druhy v kontexte ochrany prírody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76423" y="3977595"/>
            <a:ext cx="8791575" cy="1655762"/>
          </a:xfrm>
        </p:spPr>
        <p:txBody>
          <a:bodyPr/>
          <a:lstStyle/>
          <a:p>
            <a:pPr algn="ctr"/>
            <a:r>
              <a:rPr lang="sk-SK" sz="2400" b="1" cap="none" dirty="0" smtClean="0">
                <a:solidFill>
                  <a:schemeClr val="tx1"/>
                </a:solidFill>
              </a:rPr>
              <a:t>Ing. Marta </a:t>
            </a:r>
            <a:r>
              <a:rPr lang="sk-SK" sz="2400" b="1" cap="none" dirty="0">
                <a:solidFill>
                  <a:schemeClr val="tx1"/>
                </a:solidFill>
              </a:rPr>
              <a:t>M</a:t>
            </a:r>
            <a:r>
              <a:rPr lang="sk-SK" sz="2400" b="1" cap="none" dirty="0" smtClean="0">
                <a:solidFill>
                  <a:schemeClr val="tx1"/>
                </a:solidFill>
              </a:rPr>
              <a:t>útňanová</a:t>
            </a:r>
          </a:p>
          <a:p>
            <a:pPr algn="ctr"/>
            <a:r>
              <a:rPr lang="sk-SK" cap="none" dirty="0" smtClean="0">
                <a:solidFill>
                  <a:schemeClr val="tx1"/>
                </a:solidFill>
              </a:rPr>
              <a:t>Štátna ochrana prírody Slovenskej republiky</a:t>
            </a:r>
          </a:p>
          <a:p>
            <a:pPr algn="ctr"/>
            <a:r>
              <a:rPr lang="sk-SK" cap="none" smtClean="0">
                <a:solidFill>
                  <a:schemeClr val="tx1"/>
                </a:solidFill>
              </a:rPr>
              <a:t>Liptovský Ján, </a:t>
            </a:r>
            <a:r>
              <a:rPr lang="sk-SK" cap="none" dirty="0" smtClean="0">
                <a:solidFill>
                  <a:schemeClr val="tx1"/>
                </a:solidFill>
              </a:rPr>
              <a:t>21.6.2023</a:t>
            </a:r>
            <a:endParaRPr lang="sk-SK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75546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§ 7 zákona </a:t>
            </a:r>
            <a:r>
              <a:rPr lang="sk-SK" sz="2200" b="1" dirty="0"/>
              <a:t>č</a:t>
            </a:r>
            <a:r>
              <a:rPr lang="sk-SK" b="1" dirty="0"/>
              <a:t>. 543/2002 Z. </a:t>
            </a:r>
            <a:r>
              <a:rPr lang="sk-SK" sz="2200" b="1" dirty="0"/>
              <a:t>z</a:t>
            </a:r>
            <a:r>
              <a:rPr lang="sk-SK" b="1" dirty="0"/>
              <a:t>. o ochrane prírody a krajiny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494064"/>
            <a:ext cx="9905999" cy="4297137"/>
          </a:xfrm>
        </p:spPr>
        <p:txBody>
          <a:bodyPr>
            <a:normAutofit fontScale="92500"/>
          </a:bodyPr>
          <a:lstStyle/>
          <a:p>
            <a:r>
              <a:rPr lang="sk-SK" dirty="0">
                <a:solidFill>
                  <a:schemeClr val="bg1"/>
                </a:solidFill>
              </a:rPr>
              <a:t>n</a:t>
            </a:r>
            <a:r>
              <a:rPr lang="sk-SK" dirty="0" smtClean="0">
                <a:solidFill>
                  <a:schemeClr val="bg1"/>
                </a:solidFill>
              </a:rPr>
              <a:t>ovelizovaný v roku 2019 – v nadväznosti na prijatie zákona č. 150/2019 Z. z.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vyžaduje sa súhlas orgánu ochrany prírody na:</a:t>
            </a:r>
          </a:p>
          <a:p>
            <a:pPr marL="457200" indent="-457200">
              <a:buSzPct val="106000"/>
              <a:buAutoNum type="alphaLcParenR"/>
            </a:pPr>
            <a:r>
              <a:rPr lang="sk-SK" dirty="0">
                <a:solidFill>
                  <a:schemeClr val="bg1"/>
                </a:solidFill>
              </a:rPr>
              <a:t>výsadbu a pestovanie nepôvodných druhov mimo zastavaného územia obce</a:t>
            </a:r>
          </a:p>
          <a:p>
            <a:pPr marL="457200" indent="-457200">
              <a:buSzPct val="106000"/>
              <a:buAutoNum type="alphaLcParenR"/>
            </a:pPr>
            <a:r>
              <a:rPr lang="sk-SK" dirty="0" smtClean="0">
                <a:solidFill>
                  <a:schemeClr val="bg1"/>
                </a:solidFill>
              </a:rPr>
              <a:t>v </a:t>
            </a:r>
            <a:r>
              <a:rPr lang="sk-SK" dirty="0">
                <a:solidFill>
                  <a:schemeClr val="bg1"/>
                </a:solidFill>
              </a:rPr>
              <a:t>intraviláne na ploche väčšej ako 1000 </a:t>
            </a:r>
            <a:r>
              <a:rPr lang="sk-SK" dirty="0" smtClean="0">
                <a:solidFill>
                  <a:schemeClr val="bg1"/>
                </a:solidFill>
              </a:rPr>
              <a:t>m2</a:t>
            </a:r>
          </a:p>
          <a:p>
            <a:r>
              <a:rPr lang="sk-SK" dirty="0">
                <a:solidFill>
                  <a:schemeClr val="bg1"/>
                </a:solidFill>
                <a:effectLst/>
              </a:rPr>
              <a:t>l</a:t>
            </a:r>
            <a:r>
              <a:rPr lang="sk-SK" dirty="0" smtClean="0">
                <a:solidFill>
                  <a:schemeClr val="bg1"/>
                </a:solidFill>
                <a:effectLst/>
              </a:rPr>
              <a:t>en ak </a:t>
            </a:r>
            <a:r>
              <a:rPr lang="sk-SK" b="1" dirty="0" smtClean="0">
                <a:solidFill>
                  <a:schemeClr val="bg1"/>
                </a:solidFill>
                <a:effectLst/>
              </a:rPr>
              <a:t>preukázateľne</a:t>
            </a:r>
            <a:r>
              <a:rPr lang="sk-SK" dirty="0" smtClean="0">
                <a:solidFill>
                  <a:schemeClr val="bg1"/>
                </a:solidFill>
                <a:effectLst/>
              </a:rPr>
              <a:t> </a:t>
            </a:r>
            <a:r>
              <a:rPr lang="sk-SK" dirty="0">
                <a:solidFill>
                  <a:schemeClr val="bg1"/>
                </a:solidFill>
                <a:effectLst/>
              </a:rPr>
              <a:t>nebude mať nepriaznivý vplyv na pôvodné </a:t>
            </a:r>
            <a:r>
              <a:rPr lang="sk-SK" dirty="0" smtClean="0">
                <a:solidFill>
                  <a:schemeClr val="bg1"/>
                </a:solidFill>
                <a:effectLst/>
              </a:rPr>
              <a:t>druhy </a:t>
            </a:r>
            <a:r>
              <a:rPr lang="sk-SK" dirty="0">
                <a:solidFill>
                  <a:schemeClr val="bg1"/>
                </a:solidFill>
                <a:effectLst/>
              </a:rPr>
              <a:t>alebo prírodné </a:t>
            </a:r>
            <a:r>
              <a:rPr lang="sk-SK" dirty="0" smtClean="0">
                <a:solidFill>
                  <a:schemeClr val="bg1"/>
                </a:solidFill>
                <a:effectLst/>
              </a:rPr>
              <a:t>biotopy</a:t>
            </a:r>
            <a:endParaRPr lang="sk-SK" dirty="0">
              <a:solidFill>
                <a:schemeClr val="bg1"/>
              </a:solidFill>
              <a:effectLst/>
            </a:endParaRPr>
          </a:p>
          <a:p>
            <a:r>
              <a:rPr lang="sk-SK" dirty="0">
                <a:solidFill>
                  <a:schemeClr val="bg1"/>
                </a:solidFill>
                <a:effectLst/>
              </a:rPr>
              <a:t>n</a:t>
            </a:r>
            <a:r>
              <a:rPr lang="sk-SK" dirty="0" smtClean="0">
                <a:solidFill>
                  <a:schemeClr val="bg1"/>
                </a:solidFill>
                <a:effectLst/>
              </a:rPr>
              <a:t>a lesných pozemkoch – súhlas ako </a:t>
            </a:r>
            <a:r>
              <a:rPr lang="sk-SK" dirty="0">
                <a:solidFill>
                  <a:schemeClr val="bg1"/>
                </a:solidFill>
                <a:effectLst/>
              </a:rPr>
              <a:t>súčasť záväzného vyjadrenia podľa § 9 ods. 1 písm. m</a:t>
            </a:r>
            <a:r>
              <a:rPr lang="sk-SK" dirty="0" smtClean="0">
                <a:solidFill>
                  <a:schemeClr val="bg1"/>
                </a:solidFill>
                <a:effectLst/>
              </a:rPr>
              <a:t>) pri schvaľovaní PSL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615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75546"/>
          </a:xfrm>
        </p:spPr>
        <p:txBody>
          <a:bodyPr/>
          <a:lstStyle/>
          <a:p>
            <a:r>
              <a:rPr lang="sk-SK" b="1" dirty="0" smtClean="0"/>
              <a:t>Nepôvodné druhy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494064"/>
            <a:ext cx="9905999" cy="4297137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i</a:t>
            </a:r>
            <a:r>
              <a:rPr lang="sk-SK" dirty="0" smtClean="0">
                <a:solidFill>
                  <a:schemeClr val="bg1"/>
                </a:solidFill>
              </a:rPr>
              <a:t>ch výskyt v lesných biotopoch – pri hodnotení stavu biotopu spôsobuje zhoršenie ich stavu – priaznivý stav len v zastúpení 0 %, max. do 1 %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n</a:t>
            </a:r>
            <a:r>
              <a:rPr lang="sk-SK" dirty="0" smtClean="0">
                <a:solidFill>
                  <a:schemeClr val="bg1"/>
                </a:solidFill>
              </a:rPr>
              <a:t>iektoré z nich majú expanzívny/invázny potenciál (sú schopné sa šíriť a obsadzovať nové stanovištia, problematické odstraňovanie) </a:t>
            </a:r>
          </a:p>
          <a:p>
            <a:r>
              <a:rPr lang="sk-SK" dirty="0">
                <a:solidFill>
                  <a:schemeClr val="bg1"/>
                </a:solidFill>
              </a:rPr>
              <a:t>v</a:t>
            </a:r>
            <a:r>
              <a:rPr lang="sk-SK" dirty="0" smtClean="0">
                <a:solidFill>
                  <a:schemeClr val="bg1"/>
                </a:solidFill>
              </a:rPr>
              <a:t>edeckými článkami dokladované nežiadúce medzidruhové kríženie s pôvodnými druhmi </a:t>
            </a:r>
          </a:p>
          <a:p>
            <a:r>
              <a:rPr lang="sk-SK" dirty="0">
                <a:solidFill>
                  <a:schemeClr val="bg1"/>
                </a:solidFill>
              </a:rPr>
              <a:t>p</a:t>
            </a:r>
            <a:r>
              <a:rPr lang="sk-SK" dirty="0" smtClean="0">
                <a:solidFill>
                  <a:schemeClr val="bg1"/>
                </a:solidFill>
              </a:rPr>
              <a:t>renos chorôb a škodcov na pôvodné druhy</a:t>
            </a:r>
          </a:p>
        </p:txBody>
      </p:sp>
    </p:spTree>
    <p:extLst>
      <p:ext uri="{BB962C8B-B14F-4D97-AF65-F5344CB8AC3E}">
        <p14:creationId xmlns:p14="http://schemas.microsoft.com/office/powerpoint/2010/main" val="5852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98011"/>
          </a:xfrm>
        </p:spPr>
        <p:txBody>
          <a:bodyPr/>
          <a:lstStyle/>
          <a:p>
            <a:r>
              <a:rPr lang="sk-SK" b="1" dirty="0" smtClean="0"/>
              <a:t>Invázne </a:t>
            </a:r>
            <a:r>
              <a:rPr lang="sk-SK" b="1" dirty="0"/>
              <a:t>Nepôvodné </a:t>
            </a:r>
            <a:r>
              <a:rPr lang="sk-SK" b="1" dirty="0" smtClean="0"/>
              <a:t>druhy drevín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616529"/>
            <a:ext cx="9905999" cy="4174672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zákon č. 150/2019 Z. z. o prevencii a manažmente introdukcie a šírenia inváznych nepôvodných druhov</a:t>
            </a:r>
          </a:p>
          <a:p>
            <a:r>
              <a:rPr lang="sk-SK" dirty="0">
                <a:solidFill>
                  <a:schemeClr val="bg1"/>
                </a:solidFill>
              </a:rPr>
              <a:t>j</a:t>
            </a:r>
            <a:r>
              <a:rPr lang="sk-SK" dirty="0" smtClean="0">
                <a:solidFill>
                  <a:schemeClr val="bg1"/>
                </a:solidFill>
              </a:rPr>
              <a:t>e zakázané ich držať, pestovať, rozmnožovať a uvádzať na trh</a:t>
            </a:r>
          </a:p>
          <a:p>
            <a:r>
              <a:rPr lang="sk-SK" dirty="0">
                <a:solidFill>
                  <a:schemeClr val="bg1"/>
                </a:solidFill>
              </a:rPr>
              <a:t>v</a:t>
            </a:r>
            <a:r>
              <a:rPr lang="sk-SK" dirty="0" smtClean="0">
                <a:solidFill>
                  <a:schemeClr val="bg1"/>
                </a:solidFill>
              </a:rPr>
              <a:t>lastník, správca, nájomca je povinný ich odstraňovať zo svojho pozemku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b="1" dirty="0" smtClean="0">
                <a:solidFill>
                  <a:schemeClr val="bg1"/>
                </a:solidFill>
              </a:rPr>
              <a:t>dva zoznamy inváznych nepôvodných druhov </a:t>
            </a:r>
            <a:r>
              <a:rPr lang="sk-SK" dirty="0" smtClean="0">
                <a:solidFill>
                  <a:schemeClr val="bg1"/>
                </a:solidFill>
              </a:rPr>
              <a:t>(10 druhov drevín)</a:t>
            </a:r>
            <a:r>
              <a:rPr lang="sk-SK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sk-SK" dirty="0">
                <a:solidFill>
                  <a:schemeClr val="bg1"/>
                </a:solidFill>
              </a:rPr>
              <a:t>z</a:t>
            </a:r>
            <a:r>
              <a:rPr lang="sk-SK" dirty="0" smtClean="0">
                <a:solidFill>
                  <a:schemeClr val="bg1"/>
                </a:solidFill>
              </a:rPr>
              <a:t>oznam Európskej únie – vykonávacie nariadenie EÚ č. 1141/2016 (a jeho 3 doplnky)</a:t>
            </a:r>
          </a:p>
          <a:p>
            <a:r>
              <a:rPr lang="sk-SK" dirty="0">
                <a:solidFill>
                  <a:schemeClr val="bg1"/>
                </a:solidFill>
              </a:rPr>
              <a:t>z</a:t>
            </a:r>
            <a:r>
              <a:rPr lang="sk-SK" dirty="0" smtClean="0">
                <a:solidFill>
                  <a:schemeClr val="bg1"/>
                </a:solidFill>
              </a:rPr>
              <a:t>oznam Slovenskej republiky – nariadenie vlády č. 449/2019 Z. z.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1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08203"/>
          </a:xfrm>
        </p:spPr>
        <p:txBody>
          <a:bodyPr/>
          <a:lstStyle/>
          <a:p>
            <a:r>
              <a:rPr lang="sk-SK" b="1" dirty="0" smtClean="0"/>
              <a:t>invázne druhy drevín vyskytujúce sa v SR 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526721"/>
            <a:ext cx="9905999" cy="4264480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Pajaseň </a:t>
            </a:r>
            <a:r>
              <a:rPr lang="sk-SK" dirty="0" err="1" smtClean="0">
                <a:solidFill>
                  <a:schemeClr val="bg1"/>
                </a:solidFill>
              </a:rPr>
              <a:t>žliazkatý</a:t>
            </a:r>
            <a:r>
              <a:rPr lang="sk-SK" dirty="0" smtClean="0">
                <a:solidFill>
                  <a:schemeClr val="bg1"/>
                </a:solidFill>
              </a:rPr>
              <a:t> (</a:t>
            </a:r>
            <a:r>
              <a:rPr lang="sk-SK" dirty="0" err="1" smtClean="0">
                <a:solidFill>
                  <a:schemeClr val="bg1"/>
                </a:solidFill>
              </a:rPr>
              <a:t>Ailanthus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altissima</a:t>
            </a:r>
            <a:r>
              <a:rPr lang="sk-SK" dirty="0" smtClean="0">
                <a:solidFill>
                  <a:schemeClr val="bg1"/>
                </a:solidFill>
              </a:rPr>
              <a:t>)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Javorovec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jaseňolistý</a:t>
            </a:r>
            <a:r>
              <a:rPr lang="sk-SK" dirty="0" smtClean="0">
                <a:solidFill>
                  <a:schemeClr val="bg1"/>
                </a:solidFill>
              </a:rPr>
              <a:t> (</a:t>
            </a:r>
            <a:r>
              <a:rPr lang="sk-SK" dirty="0" err="1" smtClean="0">
                <a:solidFill>
                  <a:schemeClr val="bg1"/>
                </a:solidFill>
              </a:rPr>
              <a:t>Negundo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aceroides</a:t>
            </a:r>
            <a:r>
              <a:rPr lang="sk-SK" dirty="0" smtClean="0">
                <a:solidFill>
                  <a:schemeClr val="bg1"/>
                </a:solidFill>
              </a:rPr>
              <a:t>)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Beztvarec</a:t>
            </a:r>
            <a:r>
              <a:rPr lang="sk-SK" dirty="0" smtClean="0">
                <a:solidFill>
                  <a:schemeClr val="bg1"/>
                </a:solidFill>
              </a:rPr>
              <a:t> krovitý (</a:t>
            </a:r>
            <a:r>
              <a:rPr lang="sk-SK" dirty="0" err="1" smtClean="0">
                <a:solidFill>
                  <a:schemeClr val="bg1"/>
                </a:solidFill>
              </a:rPr>
              <a:t>Amorpha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fruticosa</a:t>
            </a:r>
            <a:r>
              <a:rPr lang="sk-SK" dirty="0">
                <a:solidFill>
                  <a:schemeClr val="bg1"/>
                </a:solidFill>
              </a:rPr>
              <a:t>)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Kustovnica</a:t>
            </a:r>
            <a:r>
              <a:rPr lang="sk-SK" dirty="0" smtClean="0">
                <a:solidFill>
                  <a:schemeClr val="bg1"/>
                </a:solidFill>
              </a:rPr>
              <a:t> cudzia (</a:t>
            </a:r>
            <a:r>
              <a:rPr lang="sk-SK" dirty="0" err="1" smtClean="0">
                <a:solidFill>
                  <a:schemeClr val="bg1"/>
                </a:solidFill>
              </a:rPr>
              <a:t>Lycium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barbarum</a:t>
            </a:r>
            <a:r>
              <a:rPr lang="sk-SK" dirty="0" smtClean="0">
                <a:solidFill>
                  <a:schemeClr val="bg1"/>
                </a:solidFill>
              </a:rPr>
              <a:t>)</a:t>
            </a:r>
          </a:p>
          <a:p>
            <a:endParaRPr lang="sk-SK" dirty="0"/>
          </a:p>
        </p:txBody>
      </p:sp>
      <p:pic>
        <p:nvPicPr>
          <p:cNvPr id="6146" name="Picture 2" descr="pajasen_pl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79" y="1534508"/>
            <a:ext cx="1943099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morpha_fruticosa_j_kos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97" y="4400551"/>
            <a:ext cx="3035318" cy="203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Javorovec jaseňolistý - Moje Rastli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304" y="1526721"/>
            <a:ext cx="1954781" cy="26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ycium barbarum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64" y="4432163"/>
            <a:ext cx="2616715" cy="196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06175"/>
          </a:xfrm>
        </p:spPr>
        <p:txBody>
          <a:bodyPr>
            <a:normAutofit/>
          </a:bodyPr>
          <a:lstStyle/>
          <a:p>
            <a:r>
              <a:rPr lang="sk-SK" b="1" dirty="0" smtClean="0"/>
              <a:t>Invázne Druhy nevyskytujúce </a:t>
            </a:r>
            <a:r>
              <a:rPr lang="sk-SK" b="1" dirty="0"/>
              <a:t>sa </a:t>
            </a:r>
            <a:r>
              <a:rPr lang="sk-SK" b="1" dirty="0" smtClean="0"/>
              <a:t>v SR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526721"/>
            <a:ext cx="9905999" cy="4264480"/>
          </a:xfrm>
        </p:spPr>
        <p:txBody>
          <a:bodyPr/>
          <a:lstStyle/>
          <a:p>
            <a:r>
              <a:rPr lang="sk-SK" dirty="0" err="1" smtClean="0">
                <a:solidFill>
                  <a:schemeClr val="bg1"/>
                </a:solidFill>
              </a:rPr>
              <a:t>Accacia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saligna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Baccharis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halimifolia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Celastrus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orbiculatus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Hakea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sericea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Prosopis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juliflora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err="1" smtClean="0">
                <a:solidFill>
                  <a:schemeClr val="bg1"/>
                </a:solidFill>
              </a:rPr>
              <a:t>Triadica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sebifera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5124" name="Picture 4" descr="https://invaznedruhy.sopsr.sk/wp-content/uploads/2021/07/896px-Acacia_March_200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17" y="1526720"/>
            <a:ext cx="1815253" cy="218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INOLTA DIGITAL 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45" y="1573299"/>
            <a:ext cx="1579640" cy="210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eltuma juliflora var. juliflora | Plants of the World Online | Kew Sc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94" y="4127790"/>
            <a:ext cx="1573591" cy="23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Triadica sebifera (L.) Small | Plants of the World Online | Kew Sci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00" y="4314870"/>
            <a:ext cx="2797778" cy="19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akea sericea (silky hakea) | CABI Compendi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24" y="4465864"/>
            <a:ext cx="2691975" cy="17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round leaf bittersweet (Celastrus orbiculatus)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4"/>
          <a:stretch/>
        </p:blipFill>
        <p:spPr bwMode="auto">
          <a:xfrm>
            <a:off x="8762980" y="1628663"/>
            <a:ext cx="2794906" cy="196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7742" y="2316689"/>
            <a:ext cx="9905998" cy="1478570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Ďakujem za pozornosť.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77625"/>
          </a:xfrm>
        </p:spPr>
        <p:txBody>
          <a:bodyPr/>
          <a:lstStyle/>
          <a:p>
            <a:r>
              <a:rPr lang="sk-SK" b="1" dirty="0" smtClean="0"/>
              <a:t>Záujem ochrany prírody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714500"/>
            <a:ext cx="9905999" cy="4076701"/>
          </a:xfrm>
        </p:spPr>
        <p:txBody>
          <a:bodyPr/>
          <a:lstStyle/>
          <a:p>
            <a:r>
              <a:rPr lang="sk-SK" dirty="0"/>
              <a:t>o</a:t>
            </a:r>
            <a:r>
              <a:rPr lang="sk-SK" dirty="0" smtClean="0"/>
              <a:t>chrana osobitne chránených častí prírody a krajiny </a:t>
            </a:r>
            <a:r>
              <a:rPr lang="sk-SK" dirty="0" smtClean="0">
                <a:solidFill>
                  <a:schemeClr val="bg1"/>
                </a:solidFill>
              </a:rPr>
              <a:t>– chránené druhy a biotopy národného a európskeho významu</a:t>
            </a:r>
          </a:p>
          <a:p>
            <a:r>
              <a:rPr lang="sk-SK" dirty="0"/>
              <a:t>lesné biotopy </a:t>
            </a:r>
            <a:r>
              <a:rPr lang="sk-SK" dirty="0">
                <a:solidFill>
                  <a:schemeClr val="bg1"/>
                </a:solidFill>
              </a:rPr>
              <a:t>– 28 biotopov európskeho významu a 7 biotopov národného </a:t>
            </a:r>
            <a:r>
              <a:rPr lang="sk-SK" dirty="0" smtClean="0">
                <a:solidFill>
                  <a:schemeClr val="bg1"/>
                </a:solidFill>
              </a:rPr>
              <a:t>významu – príloha č. 1 vyhlášky MŽP SR č. 170/2021 Z. z., ktorou sa vykonáva zákon č. 543/2002 Z. z. o ochrane prírody a krajiny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smtClean="0"/>
              <a:t>v zmysle </a:t>
            </a:r>
            <a:r>
              <a:rPr lang="sk-SK" b="1" dirty="0" smtClean="0"/>
              <a:t>Smernice o biotopoch </a:t>
            </a:r>
            <a:r>
              <a:rPr lang="sk-SK" dirty="0" smtClean="0">
                <a:solidFill>
                  <a:schemeClr val="bg1"/>
                </a:solidFill>
              </a:rPr>
              <a:t>– Slovenská republika je povinná zabezpečiť zachovanie/zlepšenie stavu predmetov ochrany území európskeho významu, tzn. druhov a biotopov európskeho významu </a:t>
            </a:r>
          </a:p>
        </p:txBody>
      </p:sp>
    </p:spTree>
    <p:extLst>
      <p:ext uri="{BB962C8B-B14F-4D97-AF65-F5344CB8AC3E}">
        <p14:creationId xmlns:p14="http://schemas.microsoft.com/office/powerpoint/2010/main" val="138851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77625"/>
          </a:xfrm>
        </p:spPr>
        <p:txBody>
          <a:bodyPr/>
          <a:lstStyle/>
          <a:p>
            <a:r>
              <a:rPr lang="sk-SK" b="1" dirty="0" smtClean="0"/>
              <a:t>Lesné biotopy európskeho významu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714500"/>
            <a:ext cx="9905999" cy="4076701"/>
          </a:xfrm>
        </p:spPr>
        <p:txBody>
          <a:bodyPr>
            <a:normAutofit fontScale="70000" lnSpcReduction="20000"/>
          </a:bodyPr>
          <a:lstStyle/>
          <a:p>
            <a:r>
              <a:rPr lang="sk-SK" sz="2600" dirty="0" err="1">
                <a:solidFill>
                  <a:schemeClr val="bg1"/>
                </a:solidFill>
              </a:rPr>
              <a:t>Ls</a:t>
            </a:r>
            <a:r>
              <a:rPr lang="sk-SK" sz="2600" dirty="0">
                <a:solidFill>
                  <a:schemeClr val="bg1"/>
                </a:solidFill>
              </a:rPr>
              <a:t> 1.1 Vŕbovo-topoľové nížinné lužné lesy * 91E0 </a:t>
            </a:r>
            <a:endParaRPr lang="sk-SK" sz="2600" dirty="0" smtClean="0">
              <a:solidFill>
                <a:schemeClr val="bg1"/>
              </a:solidFill>
            </a:endParaRPr>
          </a:p>
          <a:p>
            <a:r>
              <a:rPr lang="sk-SK" sz="2600" dirty="0" err="1" smtClean="0">
                <a:solidFill>
                  <a:schemeClr val="bg1"/>
                </a:solidFill>
              </a:rPr>
              <a:t>Ls</a:t>
            </a:r>
            <a:r>
              <a:rPr lang="sk-SK" sz="2600" dirty="0" smtClean="0">
                <a:solidFill>
                  <a:schemeClr val="bg1"/>
                </a:solidFill>
              </a:rPr>
              <a:t> </a:t>
            </a:r>
            <a:r>
              <a:rPr lang="sk-SK" sz="2600" dirty="0">
                <a:solidFill>
                  <a:schemeClr val="bg1"/>
                </a:solidFill>
              </a:rPr>
              <a:t>1.2 Dubovo-brestovo-jaseňové nížinné lužné lesy 91F0 </a:t>
            </a:r>
            <a:endParaRPr lang="sk-SK" sz="2600" dirty="0" smtClean="0">
              <a:solidFill>
                <a:schemeClr val="bg1"/>
              </a:solidFill>
            </a:endParaRPr>
          </a:p>
          <a:p>
            <a:r>
              <a:rPr lang="sk-SK" sz="2600" dirty="0" err="1" smtClean="0">
                <a:solidFill>
                  <a:schemeClr val="bg1"/>
                </a:solidFill>
              </a:rPr>
              <a:t>Ls</a:t>
            </a:r>
            <a:r>
              <a:rPr lang="sk-SK" sz="2600" dirty="0" smtClean="0">
                <a:solidFill>
                  <a:schemeClr val="bg1"/>
                </a:solidFill>
              </a:rPr>
              <a:t> </a:t>
            </a:r>
            <a:r>
              <a:rPr lang="sk-SK" sz="2600" dirty="0">
                <a:solidFill>
                  <a:schemeClr val="bg1"/>
                </a:solidFill>
              </a:rPr>
              <a:t>1.3 Jaseňovo-jelšové podhorské lužné lesy * 91E0 </a:t>
            </a:r>
            <a:endParaRPr lang="sk-SK" sz="2600" dirty="0" smtClean="0">
              <a:solidFill>
                <a:schemeClr val="bg1"/>
              </a:solidFill>
            </a:endParaRPr>
          </a:p>
          <a:p>
            <a:r>
              <a:rPr lang="sk-SK" sz="2600" dirty="0" err="1" smtClean="0">
                <a:solidFill>
                  <a:schemeClr val="bg1"/>
                </a:solidFill>
              </a:rPr>
              <a:t>Ls</a:t>
            </a:r>
            <a:r>
              <a:rPr lang="sk-SK" sz="2600" dirty="0" smtClean="0">
                <a:solidFill>
                  <a:schemeClr val="bg1"/>
                </a:solidFill>
              </a:rPr>
              <a:t> </a:t>
            </a:r>
            <a:r>
              <a:rPr lang="sk-SK" sz="2600" dirty="0">
                <a:solidFill>
                  <a:schemeClr val="bg1"/>
                </a:solidFill>
              </a:rPr>
              <a:t>1.4 Horské jelšové lužné lesy * 91E0 </a:t>
            </a:r>
            <a:endParaRPr lang="sk-SK" sz="2600" dirty="0" smtClean="0">
              <a:solidFill>
                <a:schemeClr val="bg1"/>
              </a:solidFill>
            </a:endParaRPr>
          </a:p>
          <a:p>
            <a:r>
              <a:rPr lang="sk-SK" sz="2600" dirty="0" err="1" smtClean="0">
                <a:solidFill>
                  <a:schemeClr val="bg1"/>
                </a:solidFill>
              </a:rPr>
              <a:t>Ls</a:t>
            </a:r>
            <a:r>
              <a:rPr lang="sk-SK" sz="2600" dirty="0" smtClean="0">
                <a:solidFill>
                  <a:schemeClr val="bg1"/>
                </a:solidFill>
              </a:rPr>
              <a:t> </a:t>
            </a:r>
            <a:r>
              <a:rPr lang="sk-SK" sz="2600" dirty="0">
                <a:solidFill>
                  <a:schemeClr val="bg1"/>
                </a:solidFill>
              </a:rPr>
              <a:t>2.2 Dubovo-hrabové lesy panónske * 91G0 </a:t>
            </a:r>
            <a:endParaRPr lang="sk-SK" sz="2600" dirty="0" smtClean="0">
              <a:solidFill>
                <a:schemeClr val="bg1"/>
              </a:solidFill>
            </a:endParaRPr>
          </a:p>
          <a:p>
            <a:r>
              <a:rPr lang="sk-SK" sz="2600" dirty="0" err="1" smtClean="0">
                <a:solidFill>
                  <a:schemeClr val="bg1"/>
                </a:solidFill>
              </a:rPr>
              <a:t>Ls</a:t>
            </a:r>
            <a:r>
              <a:rPr lang="sk-SK" sz="2600" dirty="0" smtClean="0">
                <a:solidFill>
                  <a:schemeClr val="bg1"/>
                </a:solidFill>
              </a:rPr>
              <a:t> </a:t>
            </a:r>
            <a:r>
              <a:rPr lang="sk-SK" sz="2600" dirty="0">
                <a:solidFill>
                  <a:schemeClr val="bg1"/>
                </a:solidFill>
              </a:rPr>
              <a:t>2.31 Dubovo-hrabové lesy lipové 9170 </a:t>
            </a:r>
            <a:endParaRPr lang="sk-SK" sz="2600" dirty="0" smtClean="0">
              <a:solidFill>
                <a:schemeClr val="bg1"/>
              </a:solidFill>
            </a:endParaRPr>
          </a:p>
          <a:p>
            <a:r>
              <a:rPr lang="sk-SK" sz="2600" dirty="0" err="1" smtClean="0">
                <a:solidFill>
                  <a:schemeClr val="bg1"/>
                </a:solidFill>
              </a:rPr>
              <a:t>Ls</a:t>
            </a:r>
            <a:r>
              <a:rPr lang="sk-SK" sz="2600" dirty="0" smtClean="0">
                <a:solidFill>
                  <a:schemeClr val="bg1"/>
                </a:solidFill>
              </a:rPr>
              <a:t> </a:t>
            </a:r>
            <a:r>
              <a:rPr lang="sk-SK" sz="2600" dirty="0">
                <a:solidFill>
                  <a:schemeClr val="bg1"/>
                </a:solidFill>
              </a:rPr>
              <a:t>2.33 Dubovo-hrabové lesy lipové </a:t>
            </a:r>
            <a:r>
              <a:rPr lang="sk-SK" sz="2600" dirty="0" smtClean="0">
                <a:solidFill>
                  <a:schemeClr val="bg1"/>
                </a:solidFill>
              </a:rPr>
              <a:t>9410 </a:t>
            </a:r>
          </a:p>
          <a:p>
            <a:r>
              <a:rPr lang="sk-SK" sz="2600" dirty="0" err="1" smtClean="0">
                <a:solidFill>
                  <a:schemeClr val="bg1"/>
                </a:solidFill>
              </a:rPr>
              <a:t>Ls</a:t>
            </a:r>
            <a:r>
              <a:rPr lang="sk-SK" sz="2600" dirty="0" smtClean="0">
                <a:solidFill>
                  <a:schemeClr val="bg1"/>
                </a:solidFill>
              </a:rPr>
              <a:t> </a:t>
            </a:r>
            <a:r>
              <a:rPr lang="sk-SK" sz="2600" dirty="0">
                <a:solidFill>
                  <a:schemeClr val="bg1"/>
                </a:solidFill>
              </a:rPr>
              <a:t>3.1 Teplomilné </a:t>
            </a:r>
            <a:r>
              <a:rPr lang="sk-SK" sz="2600" dirty="0" err="1">
                <a:solidFill>
                  <a:schemeClr val="bg1"/>
                </a:solidFill>
              </a:rPr>
              <a:t>submediteránne</a:t>
            </a:r>
            <a:r>
              <a:rPr lang="sk-SK" sz="2600" dirty="0">
                <a:solidFill>
                  <a:schemeClr val="bg1"/>
                </a:solidFill>
              </a:rPr>
              <a:t> dubové lesy * </a:t>
            </a:r>
            <a:r>
              <a:rPr lang="sk-SK" sz="2600" dirty="0" smtClean="0">
                <a:solidFill>
                  <a:schemeClr val="bg1"/>
                </a:solidFill>
              </a:rPr>
              <a:t>91H0</a:t>
            </a:r>
          </a:p>
          <a:p>
            <a:r>
              <a:rPr lang="sk-SK" sz="2600" dirty="0" err="1">
                <a:solidFill>
                  <a:schemeClr val="bg1"/>
                </a:solidFill>
              </a:rPr>
              <a:t>Ls</a:t>
            </a:r>
            <a:r>
              <a:rPr lang="sk-SK" sz="2600" dirty="0">
                <a:solidFill>
                  <a:schemeClr val="bg1"/>
                </a:solidFill>
              </a:rPr>
              <a:t> 3.2 Teplomilné </a:t>
            </a:r>
            <a:r>
              <a:rPr lang="sk-SK" sz="2600" dirty="0" err="1">
                <a:solidFill>
                  <a:schemeClr val="bg1"/>
                </a:solidFill>
              </a:rPr>
              <a:t>ponticko</a:t>
            </a:r>
            <a:r>
              <a:rPr lang="sk-SK" sz="2600" dirty="0">
                <a:solidFill>
                  <a:schemeClr val="bg1"/>
                </a:solidFill>
              </a:rPr>
              <a:t>-panónske dubové lesy na spraši a piesku * 91I0 </a:t>
            </a:r>
          </a:p>
          <a:p>
            <a:r>
              <a:rPr lang="sk-SK" sz="2600" dirty="0" err="1">
                <a:solidFill>
                  <a:schemeClr val="bg1"/>
                </a:solidFill>
              </a:rPr>
              <a:t>Ls</a:t>
            </a:r>
            <a:r>
              <a:rPr lang="sk-SK" sz="2600" dirty="0">
                <a:solidFill>
                  <a:schemeClr val="bg1"/>
                </a:solidFill>
              </a:rPr>
              <a:t> 3.3 Dubové </a:t>
            </a:r>
            <a:r>
              <a:rPr lang="sk-SK" sz="2600" dirty="0" err="1">
                <a:solidFill>
                  <a:schemeClr val="bg1"/>
                </a:solidFill>
              </a:rPr>
              <a:t>nátržníkové</a:t>
            </a:r>
            <a:r>
              <a:rPr lang="sk-SK" sz="2600" dirty="0">
                <a:solidFill>
                  <a:schemeClr val="bg1"/>
                </a:solidFill>
              </a:rPr>
              <a:t> lesy * 91I0 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026" name="Picture 2" descr="Jelšový prales Šúr - HAYDEN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952" y="1796143"/>
            <a:ext cx="2466459" cy="175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ura 2000 - Sústava chránených území členských krajín E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118" y="4004921"/>
            <a:ext cx="2857046" cy="214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77625"/>
          </a:xfrm>
        </p:spPr>
        <p:txBody>
          <a:bodyPr/>
          <a:lstStyle/>
          <a:p>
            <a:r>
              <a:rPr lang="sk-SK" b="1" dirty="0" smtClean="0"/>
              <a:t>Lesné biotopy európskeho významu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714500"/>
            <a:ext cx="9905999" cy="4076701"/>
          </a:xfrm>
        </p:spPr>
        <p:txBody>
          <a:bodyPr>
            <a:normAutofit fontScale="70000" lnSpcReduction="20000"/>
          </a:bodyPr>
          <a:lstStyle/>
          <a:p>
            <a:r>
              <a:rPr lang="sk-SK" sz="2600" dirty="0" err="1" smtClean="0">
                <a:solidFill>
                  <a:schemeClr val="bg1"/>
                </a:solidFill>
              </a:rPr>
              <a:t>Ls</a:t>
            </a:r>
            <a:r>
              <a:rPr lang="sk-SK" sz="2600" dirty="0" smtClean="0">
                <a:solidFill>
                  <a:schemeClr val="bg1"/>
                </a:solidFill>
              </a:rPr>
              <a:t> </a:t>
            </a:r>
            <a:r>
              <a:rPr lang="sk-SK" sz="2600" dirty="0">
                <a:solidFill>
                  <a:schemeClr val="bg1"/>
                </a:solidFill>
              </a:rPr>
              <a:t>3.4 Dubovo-cerové lesy 91M0 </a:t>
            </a:r>
            <a:endParaRPr lang="sk-SK" sz="2600" dirty="0" smtClean="0">
              <a:solidFill>
                <a:schemeClr val="bg1"/>
              </a:solidFill>
            </a:endParaRPr>
          </a:p>
          <a:p>
            <a:r>
              <a:rPr lang="sk-SK" sz="2600" dirty="0" err="1" smtClean="0">
                <a:solidFill>
                  <a:schemeClr val="bg1"/>
                </a:solidFill>
              </a:rPr>
              <a:t>Ls</a:t>
            </a:r>
            <a:r>
              <a:rPr lang="sk-SK" sz="2600" dirty="0" smtClean="0">
                <a:solidFill>
                  <a:schemeClr val="bg1"/>
                </a:solidFill>
              </a:rPr>
              <a:t> </a:t>
            </a:r>
            <a:r>
              <a:rPr lang="sk-SK" sz="2600" dirty="0">
                <a:solidFill>
                  <a:schemeClr val="bg1"/>
                </a:solidFill>
              </a:rPr>
              <a:t>3.52 Sucho a </a:t>
            </a:r>
            <a:r>
              <a:rPr lang="sk-SK" sz="2600" dirty="0" err="1">
                <a:solidFill>
                  <a:schemeClr val="bg1"/>
                </a:solidFill>
              </a:rPr>
              <a:t>kyslomilné</a:t>
            </a:r>
            <a:r>
              <a:rPr lang="sk-SK" sz="2600" dirty="0">
                <a:solidFill>
                  <a:schemeClr val="bg1"/>
                </a:solidFill>
              </a:rPr>
              <a:t> dubové lesy * 91I0 </a:t>
            </a:r>
            <a:endParaRPr lang="sk-SK" sz="2600" dirty="0" smtClean="0">
              <a:solidFill>
                <a:schemeClr val="bg1"/>
              </a:solidFill>
            </a:endParaRPr>
          </a:p>
          <a:p>
            <a:r>
              <a:rPr lang="sk-SK" sz="2600" dirty="0" err="1" smtClean="0">
                <a:solidFill>
                  <a:schemeClr val="bg1"/>
                </a:solidFill>
              </a:rPr>
              <a:t>Ls</a:t>
            </a:r>
            <a:r>
              <a:rPr lang="sk-SK" sz="2600" dirty="0" smtClean="0">
                <a:solidFill>
                  <a:schemeClr val="bg1"/>
                </a:solidFill>
              </a:rPr>
              <a:t> </a:t>
            </a:r>
            <a:r>
              <a:rPr lang="sk-SK" sz="2600" dirty="0">
                <a:solidFill>
                  <a:schemeClr val="bg1"/>
                </a:solidFill>
              </a:rPr>
              <a:t>3.6 Vlhko a </a:t>
            </a:r>
            <a:r>
              <a:rPr lang="sk-SK" sz="2600" dirty="0" err="1">
                <a:solidFill>
                  <a:schemeClr val="bg1"/>
                </a:solidFill>
              </a:rPr>
              <a:t>kyslomilné</a:t>
            </a:r>
            <a:r>
              <a:rPr lang="sk-SK" sz="2600" dirty="0">
                <a:solidFill>
                  <a:schemeClr val="bg1"/>
                </a:solidFill>
              </a:rPr>
              <a:t> brezovo-dubové lesy 9190 </a:t>
            </a:r>
            <a:endParaRPr lang="sk-SK" sz="2600" dirty="0" smtClean="0">
              <a:solidFill>
                <a:schemeClr val="bg1"/>
              </a:solidFill>
            </a:endParaRPr>
          </a:p>
          <a:p>
            <a:r>
              <a:rPr lang="sk-SK" sz="2600" dirty="0" err="1" smtClean="0">
                <a:solidFill>
                  <a:schemeClr val="bg1"/>
                </a:solidFill>
              </a:rPr>
              <a:t>Ls</a:t>
            </a:r>
            <a:r>
              <a:rPr lang="sk-SK" sz="2600" dirty="0" smtClean="0">
                <a:solidFill>
                  <a:schemeClr val="bg1"/>
                </a:solidFill>
              </a:rPr>
              <a:t> </a:t>
            </a:r>
            <a:r>
              <a:rPr lang="sk-SK" sz="2600" dirty="0">
                <a:solidFill>
                  <a:schemeClr val="bg1"/>
                </a:solidFill>
              </a:rPr>
              <a:t>4 Lipovo-javorové sutinové lesy * </a:t>
            </a:r>
            <a:r>
              <a:rPr lang="sk-SK" sz="2600" dirty="0" smtClean="0">
                <a:solidFill>
                  <a:schemeClr val="bg1"/>
                </a:solidFill>
              </a:rPr>
              <a:t>9180</a:t>
            </a:r>
          </a:p>
          <a:p>
            <a:r>
              <a:rPr lang="sk-SK" sz="2600" dirty="0" err="1" smtClean="0">
                <a:solidFill>
                  <a:schemeClr val="bg1"/>
                </a:solidFill>
              </a:rPr>
              <a:t>Ls</a:t>
            </a:r>
            <a:r>
              <a:rPr lang="sk-SK" sz="2600" dirty="0" smtClean="0">
                <a:solidFill>
                  <a:schemeClr val="bg1"/>
                </a:solidFill>
              </a:rPr>
              <a:t> </a:t>
            </a:r>
            <a:r>
              <a:rPr lang="sk-SK" sz="2600" dirty="0">
                <a:solidFill>
                  <a:schemeClr val="bg1"/>
                </a:solidFill>
              </a:rPr>
              <a:t>5.1 Bukové a jedľovo-bukové kvetnaté lesy 9130 </a:t>
            </a:r>
          </a:p>
          <a:p>
            <a:r>
              <a:rPr lang="sk-SK" sz="2600" dirty="0" err="1">
                <a:solidFill>
                  <a:schemeClr val="bg1"/>
                </a:solidFill>
              </a:rPr>
              <a:t>Ls</a:t>
            </a:r>
            <a:r>
              <a:rPr lang="sk-SK" sz="2600" dirty="0">
                <a:solidFill>
                  <a:schemeClr val="bg1"/>
                </a:solidFill>
              </a:rPr>
              <a:t> 5.2 </a:t>
            </a:r>
            <a:r>
              <a:rPr lang="sk-SK" sz="2600" dirty="0" err="1">
                <a:solidFill>
                  <a:schemeClr val="bg1"/>
                </a:solidFill>
              </a:rPr>
              <a:t>Kyslomilné</a:t>
            </a:r>
            <a:r>
              <a:rPr lang="sk-SK" sz="2600" dirty="0">
                <a:solidFill>
                  <a:schemeClr val="bg1"/>
                </a:solidFill>
              </a:rPr>
              <a:t> bukové lesy 9110 </a:t>
            </a:r>
          </a:p>
          <a:p>
            <a:r>
              <a:rPr lang="sk-SK" sz="2600" dirty="0" err="1">
                <a:solidFill>
                  <a:schemeClr val="bg1"/>
                </a:solidFill>
              </a:rPr>
              <a:t>Ls</a:t>
            </a:r>
            <a:r>
              <a:rPr lang="sk-SK" sz="2600" dirty="0">
                <a:solidFill>
                  <a:schemeClr val="bg1"/>
                </a:solidFill>
              </a:rPr>
              <a:t> 5.3 Javorovo-bukové horské lesy 9140 </a:t>
            </a:r>
          </a:p>
          <a:p>
            <a:r>
              <a:rPr lang="sk-SK" sz="2600" dirty="0" err="1">
                <a:solidFill>
                  <a:schemeClr val="bg1"/>
                </a:solidFill>
              </a:rPr>
              <a:t>Ls</a:t>
            </a:r>
            <a:r>
              <a:rPr lang="sk-SK" sz="2600" dirty="0">
                <a:solidFill>
                  <a:schemeClr val="bg1"/>
                </a:solidFill>
              </a:rPr>
              <a:t> 5.4 </a:t>
            </a:r>
            <a:r>
              <a:rPr lang="sk-SK" sz="2600" dirty="0" err="1">
                <a:solidFill>
                  <a:schemeClr val="bg1"/>
                </a:solidFill>
              </a:rPr>
              <a:t>Vápnomilné</a:t>
            </a:r>
            <a:r>
              <a:rPr lang="sk-SK" sz="2600" dirty="0">
                <a:solidFill>
                  <a:schemeClr val="bg1"/>
                </a:solidFill>
              </a:rPr>
              <a:t> bukové lesy 9150 </a:t>
            </a:r>
            <a:endParaRPr lang="sk-SK" sz="2600" dirty="0" smtClean="0">
              <a:solidFill>
                <a:schemeClr val="bg1"/>
              </a:solidFill>
            </a:endParaRPr>
          </a:p>
          <a:p>
            <a:r>
              <a:rPr lang="sk-SK" sz="2600" dirty="0" err="1">
                <a:solidFill>
                  <a:schemeClr val="bg1"/>
                </a:solidFill>
              </a:rPr>
              <a:t>Ls</a:t>
            </a:r>
            <a:r>
              <a:rPr lang="sk-SK" sz="2600" dirty="0">
                <a:solidFill>
                  <a:schemeClr val="bg1"/>
                </a:solidFill>
              </a:rPr>
              <a:t> 6.2 Reliktné </a:t>
            </a:r>
            <a:r>
              <a:rPr lang="sk-SK" sz="2600" dirty="0" err="1">
                <a:solidFill>
                  <a:schemeClr val="bg1"/>
                </a:solidFill>
              </a:rPr>
              <a:t>vápnomilné</a:t>
            </a:r>
            <a:r>
              <a:rPr lang="sk-SK" sz="2600" dirty="0">
                <a:solidFill>
                  <a:schemeClr val="bg1"/>
                </a:solidFill>
              </a:rPr>
              <a:t> borovicové a smrekovcové lesy 91Q0 </a:t>
            </a:r>
          </a:p>
          <a:p>
            <a:r>
              <a:rPr lang="sk-SK" sz="2600" dirty="0" err="1">
                <a:solidFill>
                  <a:schemeClr val="bg1"/>
                </a:solidFill>
              </a:rPr>
              <a:t>Ls</a:t>
            </a:r>
            <a:r>
              <a:rPr lang="sk-SK" sz="2600" dirty="0">
                <a:solidFill>
                  <a:schemeClr val="bg1"/>
                </a:solidFill>
              </a:rPr>
              <a:t> 6.4 Lišajníkové borovicové lesy 91T0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 descr="Lipovo-javorové sutinové le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254" y="582688"/>
            <a:ext cx="1820182" cy="242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rpatský prales poskytuje útočisko viac než 10-tisíc druh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096" y="2694213"/>
            <a:ext cx="2814737" cy="147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iktné vápnomilné borovicové a smrekovcové les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33" y="4556720"/>
            <a:ext cx="2432504" cy="18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77625"/>
          </a:xfrm>
        </p:spPr>
        <p:txBody>
          <a:bodyPr/>
          <a:lstStyle/>
          <a:p>
            <a:r>
              <a:rPr lang="sk-SK" b="1" dirty="0" smtClean="0"/>
              <a:t>Lesné biotopy európskeho významu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714500"/>
            <a:ext cx="9905999" cy="4076701"/>
          </a:xfrm>
        </p:spPr>
        <p:txBody>
          <a:bodyPr>
            <a:normAutofit/>
          </a:bodyPr>
          <a:lstStyle/>
          <a:p>
            <a:r>
              <a:rPr lang="sk-SK" sz="1800" dirty="0" err="1" smtClean="0">
                <a:solidFill>
                  <a:schemeClr val="bg1"/>
                </a:solidFill>
              </a:rPr>
              <a:t>Ls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>
                <a:solidFill>
                  <a:schemeClr val="bg1"/>
                </a:solidFill>
              </a:rPr>
              <a:t>7.1 Rašeliniskové brezové lesíky * 91D0 </a:t>
            </a:r>
            <a:endParaRPr lang="sk-SK" sz="1800" dirty="0" smtClean="0">
              <a:solidFill>
                <a:schemeClr val="bg1"/>
              </a:solidFill>
            </a:endParaRPr>
          </a:p>
          <a:p>
            <a:r>
              <a:rPr lang="sk-SK" sz="1800" dirty="0" err="1" smtClean="0">
                <a:solidFill>
                  <a:schemeClr val="bg1"/>
                </a:solidFill>
              </a:rPr>
              <a:t>Ls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>
                <a:solidFill>
                  <a:schemeClr val="bg1"/>
                </a:solidFill>
              </a:rPr>
              <a:t>7.2 Rašeliniskové borovicové lesy * 91D0 </a:t>
            </a:r>
            <a:endParaRPr lang="sk-SK" sz="1800" dirty="0" smtClean="0">
              <a:solidFill>
                <a:schemeClr val="bg1"/>
              </a:solidFill>
            </a:endParaRPr>
          </a:p>
          <a:p>
            <a:r>
              <a:rPr lang="sk-SK" sz="1800" dirty="0" err="1" smtClean="0">
                <a:solidFill>
                  <a:schemeClr val="bg1"/>
                </a:solidFill>
              </a:rPr>
              <a:t>Ls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>
                <a:solidFill>
                  <a:schemeClr val="bg1"/>
                </a:solidFill>
              </a:rPr>
              <a:t>7.3 Rašeliniskové smrekové lesy * 91D0 </a:t>
            </a:r>
            <a:endParaRPr lang="sk-SK" sz="1800" dirty="0" smtClean="0">
              <a:solidFill>
                <a:schemeClr val="bg1"/>
              </a:solidFill>
            </a:endParaRPr>
          </a:p>
          <a:p>
            <a:r>
              <a:rPr lang="sk-SK" sz="1800" dirty="0" err="1" smtClean="0">
                <a:solidFill>
                  <a:schemeClr val="bg1"/>
                </a:solidFill>
              </a:rPr>
              <a:t>Ls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>
                <a:solidFill>
                  <a:schemeClr val="bg1"/>
                </a:solidFill>
              </a:rPr>
              <a:t>9.1 Smrekové lesy čučoriedkové 9410 </a:t>
            </a:r>
            <a:endParaRPr lang="sk-SK" sz="1800" dirty="0" smtClean="0">
              <a:solidFill>
                <a:schemeClr val="bg1"/>
              </a:solidFill>
            </a:endParaRPr>
          </a:p>
          <a:p>
            <a:r>
              <a:rPr lang="sk-SK" sz="1800" dirty="0" err="1" smtClean="0">
                <a:solidFill>
                  <a:schemeClr val="bg1"/>
                </a:solidFill>
              </a:rPr>
              <a:t>Ls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>
                <a:solidFill>
                  <a:schemeClr val="bg1"/>
                </a:solidFill>
              </a:rPr>
              <a:t>9.2 Smrekové lesy </a:t>
            </a:r>
            <a:r>
              <a:rPr lang="sk-SK" sz="1800" dirty="0" err="1">
                <a:solidFill>
                  <a:schemeClr val="bg1"/>
                </a:solidFill>
              </a:rPr>
              <a:t>vysokobylinné</a:t>
            </a:r>
            <a:r>
              <a:rPr lang="sk-SK" sz="1800" dirty="0">
                <a:solidFill>
                  <a:schemeClr val="bg1"/>
                </a:solidFill>
              </a:rPr>
              <a:t> 9410 </a:t>
            </a:r>
            <a:endParaRPr lang="sk-SK" sz="1800" dirty="0" smtClean="0">
              <a:solidFill>
                <a:schemeClr val="bg1"/>
              </a:solidFill>
            </a:endParaRPr>
          </a:p>
          <a:p>
            <a:r>
              <a:rPr lang="sk-SK" sz="1800" dirty="0" err="1" smtClean="0">
                <a:solidFill>
                  <a:schemeClr val="bg1"/>
                </a:solidFill>
              </a:rPr>
              <a:t>Ls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>
                <a:solidFill>
                  <a:schemeClr val="bg1"/>
                </a:solidFill>
              </a:rPr>
              <a:t>9.3 Podmáčané smrekové lesy 9410 </a:t>
            </a:r>
            <a:endParaRPr lang="sk-SK" sz="1800" dirty="0" smtClean="0">
              <a:solidFill>
                <a:schemeClr val="bg1"/>
              </a:solidFill>
            </a:endParaRPr>
          </a:p>
          <a:p>
            <a:r>
              <a:rPr lang="sk-SK" sz="1800" dirty="0" err="1" smtClean="0">
                <a:solidFill>
                  <a:schemeClr val="bg1"/>
                </a:solidFill>
              </a:rPr>
              <a:t>Ls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>
                <a:solidFill>
                  <a:schemeClr val="bg1"/>
                </a:solidFill>
              </a:rPr>
              <a:t>9.4 Smrekovcovo-limbové lesy 9420 </a:t>
            </a:r>
            <a:endParaRPr lang="sk-SK" sz="1800" dirty="0" smtClean="0">
              <a:solidFill>
                <a:schemeClr val="bg1"/>
              </a:solidFill>
            </a:endParaRPr>
          </a:p>
          <a:p>
            <a:r>
              <a:rPr lang="sk-SK" sz="1800" dirty="0" err="1" smtClean="0">
                <a:solidFill>
                  <a:schemeClr val="bg1"/>
                </a:solidFill>
              </a:rPr>
              <a:t>Ls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>
                <a:solidFill>
                  <a:schemeClr val="bg1"/>
                </a:solidFill>
              </a:rPr>
              <a:t>10 Panónske topoľové lesy s borievkou * </a:t>
            </a:r>
            <a:r>
              <a:rPr lang="sk-SK" sz="1800" dirty="0" smtClean="0">
                <a:solidFill>
                  <a:schemeClr val="bg1"/>
                </a:solidFill>
              </a:rPr>
              <a:t>91N0</a:t>
            </a:r>
            <a:endParaRPr lang="sk-SK" sz="1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Brezové, borovicové a smrekové lesy na rašeliniská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89" y="1714500"/>
            <a:ext cx="2914197" cy="194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tlas biotopov Sloven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32" y="389212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s10) Panónske topoľové lesy s borievkou - Krížom-krážom Slovensk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70" y="4312517"/>
            <a:ext cx="2677432" cy="17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0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77625"/>
          </a:xfrm>
        </p:spPr>
        <p:txBody>
          <a:bodyPr/>
          <a:lstStyle/>
          <a:p>
            <a:r>
              <a:rPr lang="sk-SK" b="1" dirty="0" smtClean="0"/>
              <a:t>Lesné biotopy národného významu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714500"/>
            <a:ext cx="9905999" cy="4076701"/>
          </a:xfrm>
        </p:spPr>
        <p:txBody>
          <a:bodyPr>
            <a:normAutofit/>
          </a:bodyPr>
          <a:lstStyle/>
          <a:p>
            <a:r>
              <a:rPr lang="sk-SK" sz="1800" dirty="0" err="1">
                <a:solidFill>
                  <a:schemeClr val="bg1"/>
                </a:solidFill>
              </a:rPr>
              <a:t>Ls</a:t>
            </a:r>
            <a:r>
              <a:rPr lang="sk-SK" sz="1800" dirty="0">
                <a:solidFill>
                  <a:schemeClr val="bg1"/>
                </a:solidFill>
              </a:rPr>
              <a:t> 2.1 Dubovo-hrabové lesy karpatské </a:t>
            </a:r>
            <a:endParaRPr lang="sk-SK" sz="1800" dirty="0" smtClean="0">
              <a:solidFill>
                <a:schemeClr val="bg1"/>
              </a:solidFill>
            </a:endParaRPr>
          </a:p>
          <a:p>
            <a:r>
              <a:rPr lang="sk-SK" sz="1800" dirty="0" err="1" smtClean="0">
                <a:solidFill>
                  <a:schemeClr val="bg1"/>
                </a:solidFill>
              </a:rPr>
              <a:t>Ls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>
                <a:solidFill>
                  <a:schemeClr val="bg1"/>
                </a:solidFill>
              </a:rPr>
              <a:t>2.32 Dubovo-hrabové lesy lipové </a:t>
            </a:r>
            <a:endParaRPr lang="sk-SK" sz="1800" dirty="0" smtClean="0">
              <a:solidFill>
                <a:schemeClr val="bg1"/>
              </a:solidFill>
            </a:endParaRPr>
          </a:p>
          <a:p>
            <a:r>
              <a:rPr lang="sk-SK" sz="1800" dirty="0" err="1" smtClean="0">
                <a:solidFill>
                  <a:schemeClr val="bg1"/>
                </a:solidFill>
              </a:rPr>
              <a:t>Ls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>
                <a:solidFill>
                  <a:schemeClr val="bg1"/>
                </a:solidFill>
              </a:rPr>
              <a:t>3.51 Sucho- a </a:t>
            </a:r>
            <a:r>
              <a:rPr lang="sk-SK" sz="1800" dirty="0" err="1">
                <a:solidFill>
                  <a:schemeClr val="bg1"/>
                </a:solidFill>
              </a:rPr>
              <a:t>kyslomilné</a:t>
            </a:r>
            <a:r>
              <a:rPr lang="sk-SK" sz="1800" dirty="0">
                <a:solidFill>
                  <a:schemeClr val="bg1"/>
                </a:solidFill>
              </a:rPr>
              <a:t> dubové lesy </a:t>
            </a:r>
            <a:endParaRPr lang="sk-SK" sz="1800" dirty="0" smtClean="0">
              <a:solidFill>
                <a:schemeClr val="bg1"/>
              </a:solidFill>
            </a:endParaRPr>
          </a:p>
          <a:p>
            <a:r>
              <a:rPr lang="sk-SK" sz="1800" dirty="0" err="1" smtClean="0">
                <a:solidFill>
                  <a:schemeClr val="bg1"/>
                </a:solidFill>
              </a:rPr>
              <a:t>Ls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>
                <a:solidFill>
                  <a:schemeClr val="bg1"/>
                </a:solidFill>
              </a:rPr>
              <a:t>6.1 </a:t>
            </a:r>
            <a:r>
              <a:rPr lang="sk-SK" sz="1800" dirty="0" err="1">
                <a:solidFill>
                  <a:schemeClr val="bg1"/>
                </a:solidFill>
              </a:rPr>
              <a:t>Kyslomilné</a:t>
            </a:r>
            <a:r>
              <a:rPr lang="sk-SK" sz="1800" dirty="0">
                <a:solidFill>
                  <a:schemeClr val="bg1"/>
                </a:solidFill>
              </a:rPr>
              <a:t> borovicové a dubovo-borovicové lesy </a:t>
            </a:r>
            <a:endParaRPr lang="sk-SK" sz="1800" dirty="0" smtClean="0">
              <a:solidFill>
                <a:schemeClr val="bg1"/>
              </a:solidFill>
            </a:endParaRPr>
          </a:p>
          <a:p>
            <a:r>
              <a:rPr lang="sk-SK" sz="1800" dirty="0" err="1" smtClean="0">
                <a:solidFill>
                  <a:schemeClr val="bg1"/>
                </a:solidFill>
              </a:rPr>
              <a:t>Ls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>
                <a:solidFill>
                  <a:schemeClr val="bg1"/>
                </a:solidFill>
              </a:rPr>
              <a:t>6.3 Lesostepné borovicové lesy </a:t>
            </a:r>
            <a:endParaRPr lang="sk-SK" sz="1800" dirty="0" smtClean="0">
              <a:solidFill>
                <a:schemeClr val="bg1"/>
              </a:solidFill>
            </a:endParaRPr>
          </a:p>
          <a:p>
            <a:r>
              <a:rPr lang="sk-SK" sz="1800" dirty="0" err="1" smtClean="0">
                <a:solidFill>
                  <a:schemeClr val="bg1"/>
                </a:solidFill>
              </a:rPr>
              <a:t>Ls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>
                <a:solidFill>
                  <a:schemeClr val="bg1"/>
                </a:solidFill>
              </a:rPr>
              <a:t>7.4 Slatinné jelšové lesy </a:t>
            </a:r>
          </a:p>
          <a:p>
            <a:r>
              <a:rPr lang="sk-SK" sz="1800" dirty="0" err="1" smtClean="0">
                <a:solidFill>
                  <a:schemeClr val="bg1"/>
                </a:solidFill>
              </a:rPr>
              <a:t>Ls</a:t>
            </a:r>
            <a:r>
              <a:rPr lang="sk-SK" sz="1800" dirty="0" smtClean="0">
                <a:solidFill>
                  <a:schemeClr val="bg1"/>
                </a:solidFill>
              </a:rPr>
              <a:t> </a:t>
            </a:r>
            <a:r>
              <a:rPr lang="sk-SK" sz="1800" dirty="0">
                <a:solidFill>
                  <a:schemeClr val="bg1"/>
                </a:solidFill>
              </a:rPr>
              <a:t>8.0 Jedľové a jedľovo-smrekové </a:t>
            </a:r>
            <a:r>
              <a:rPr lang="sk-SK" sz="1800" dirty="0" smtClean="0">
                <a:solidFill>
                  <a:schemeClr val="bg1"/>
                </a:solidFill>
              </a:rPr>
              <a:t>lesy </a:t>
            </a:r>
            <a:endParaRPr lang="sk-SK" sz="1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Zábělá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47" y="1634558"/>
            <a:ext cx="2759075" cy="206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134" y="4231141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63325"/>
          </a:xfrm>
        </p:spPr>
        <p:txBody>
          <a:bodyPr/>
          <a:lstStyle/>
          <a:p>
            <a:r>
              <a:rPr lang="sk-SK" dirty="0"/>
              <a:t>U</a:t>
            </a:r>
            <a:r>
              <a:rPr lang="sk-SK" dirty="0" smtClean="0"/>
              <a:t>držanie stavu lesných biotopov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510393"/>
            <a:ext cx="9905999" cy="4280808"/>
          </a:xfrm>
        </p:spPr>
        <p:txBody>
          <a:bodyPr>
            <a:normAutofit fontScale="85000" lnSpcReduction="20000"/>
          </a:bodyPr>
          <a:lstStyle/>
          <a:p>
            <a:r>
              <a:rPr lang="sk-SK" dirty="0">
                <a:solidFill>
                  <a:schemeClr val="bg1"/>
                </a:solidFill>
              </a:rPr>
              <a:t>z</a:t>
            </a:r>
            <a:r>
              <a:rPr lang="sk-SK" dirty="0" smtClean="0">
                <a:solidFill>
                  <a:schemeClr val="bg1"/>
                </a:solidFill>
              </a:rPr>
              <a:t>achovanie drevinového zloženia typického pre biotop</a:t>
            </a:r>
            <a:endParaRPr lang="sk-S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b="1" dirty="0">
                <a:effectLst/>
              </a:rPr>
              <a:t>P</a:t>
            </a:r>
            <a:r>
              <a:rPr lang="sk-SK" b="1" dirty="0" smtClean="0">
                <a:effectLst/>
              </a:rPr>
              <a:t>anónske </a:t>
            </a:r>
            <a:r>
              <a:rPr lang="sk-SK" b="1" dirty="0">
                <a:effectLst/>
              </a:rPr>
              <a:t>dubovo-hrabové </a:t>
            </a:r>
            <a:r>
              <a:rPr lang="sk-SK" b="1" dirty="0" smtClean="0">
                <a:effectLst/>
              </a:rPr>
              <a:t>lesy:</a:t>
            </a:r>
          </a:p>
          <a:p>
            <a:pPr marL="0" indent="0">
              <a:buNone/>
            </a:pPr>
            <a:r>
              <a:rPr lang="sk-SK" i="1" dirty="0" smtClean="0">
                <a:solidFill>
                  <a:schemeClr val="bg1"/>
                </a:solidFill>
                <a:effectLst/>
              </a:rPr>
              <a:t>Stromy: javor poľný (Acer 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campestre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), javor mliečny (A</a:t>
            </a:r>
            <a:r>
              <a:rPr lang="sk-SK" i="1" dirty="0">
                <a:solidFill>
                  <a:schemeClr val="bg1"/>
                </a:solidFill>
                <a:effectLst/>
              </a:rPr>
              <a:t>. 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platanoides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), javor tatársky (A</a:t>
            </a:r>
            <a:r>
              <a:rPr lang="sk-SK" i="1" dirty="0">
                <a:solidFill>
                  <a:schemeClr val="bg1"/>
                </a:solidFill>
                <a:effectLst/>
              </a:rPr>
              <a:t>. 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tataricum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), hrab (</a:t>
            </a:r>
            <a:r>
              <a:rPr lang="sk-SK" b="1" i="1" dirty="0" err="1" smtClean="0">
                <a:solidFill>
                  <a:schemeClr val="bg1"/>
                </a:solidFill>
                <a:effectLst/>
              </a:rPr>
              <a:t>Carpinus</a:t>
            </a:r>
            <a:r>
              <a:rPr lang="sk-SK" b="1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sk-SK" b="1" i="1" dirty="0" err="1" smtClean="0">
                <a:solidFill>
                  <a:schemeClr val="bg1"/>
                </a:solidFill>
                <a:effectLst/>
              </a:rPr>
              <a:t>betulus</a:t>
            </a:r>
            <a:r>
              <a:rPr lang="sk-SK" b="1" i="1" dirty="0" smtClean="0">
                <a:solidFill>
                  <a:schemeClr val="bg1"/>
                </a:solidFill>
                <a:effectLst/>
              </a:rPr>
              <a:t>)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, čerešňa vtáčia (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Cerasus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avium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), jaseň úzkolistý (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Fraxinus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sk-SK" i="1" dirty="0" err="1">
                <a:solidFill>
                  <a:schemeClr val="bg1"/>
                </a:solidFill>
                <a:effectLst/>
              </a:rPr>
              <a:t>angustifolia</a:t>
            </a:r>
            <a:r>
              <a:rPr lang="sk-SK" i="1" dirty="0">
                <a:solidFill>
                  <a:schemeClr val="bg1"/>
                </a:solidFill>
                <a:effectLst/>
              </a:rPr>
              <a:t> </a:t>
            </a:r>
            <a:r>
              <a:rPr lang="sk-SK" dirty="0" err="1">
                <a:solidFill>
                  <a:schemeClr val="bg1"/>
                </a:solidFill>
                <a:effectLst/>
              </a:rPr>
              <a:t>subsp</a:t>
            </a:r>
            <a:r>
              <a:rPr lang="sk-SK" dirty="0">
                <a:solidFill>
                  <a:schemeClr val="bg1"/>
                </a:solidFill>
                <a:effectLst/>
              </a:rPr>
              <a:t>.</a:t>
            </a:r>
            <a:r>
              <a:rPr lang="sk-SK" i="1" dirty="0">
                <a:solidFill>
                  <a:schemeClr val="bg1"/>
                </a:solidFill>
                <a:effectLst/>
              </a:rPr>
              <a:t> 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danubialis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),</a:t>
            </a:r>
            <a:r>
              <a:rPr lang="sk-SK" dirty="0" smtClean="0">
                <a:solidFill>
                  <a:schemeClr val="bg1"/>
                </a:solidFill>
                <a:effectLst/>
              </a:rPr>
              <a:t> jaseň štíhly (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F</a:t>
            </a:r>
            <a:r>
              <a:rPr lang="sk-SK" i="1" dirty="0">
                <a:solidFill>
                  <a:schemeClr val="bg1"/>
                </a:solidFill>
                <a:effectLst/>
              </a:rPr>
              <a:t>. 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excelsior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),  dub cerový (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Quercus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cerris</a:t>
            </a:r>
            <a:r>
              <a:rPr lang="sk-SK" i="1" dirty="0">
                <a:solidFill>
                  <a:schemeClr val="bg1"/>
                </a:solidFill>
                <a:effectLst/>
              </a:rPr>
              <a:t>)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, dub zimný (Q</a:t>
            </a:r>
            <a:r>
              <a:rPr lang="sk-SK" i="1" dirty="0">
                <a:solidFill>
                  <a:schemeClr val="bg1"/>
                </a:solidFill>
                <a:effectLst/>
              </a:rPr>
              <a:t>. </a:t>
            </a:r>
            <a:r>
              <a:rPr lang="sk-SK" i="1" dirty="0" err="1">
                <a:solidFill>
                  <a:schemeClr val="bg1"/>
                </a:solidFill>
                <a:effectLst/>
              </a:rPr>
              <a:t>petraea</a:t>
            </a:r>
            <a:r>
              <a:rPr lang="sk-SK" i="1" dirty="0">
                <a:solidFill>
                  <a:schemeClr val="bg1"/>
                </a:solidFill>
                <a:effectLst/>
              </a:rPr>
              <a:t> </a:t>
            </a:r>
            <a:r>
              <a:rPr lang="sk-SK" dirty="0" err="1" smtClean="0">
                <a:solidFill>
                  <a:schemeClr val="bg1"/>
                </a:solidFill>
                <a:effectLst/>
              </a:rPr>
              <a:t>agg</a:t>
            </a:r>
            <a:r>
              <a:rPr lang="sk-SK" dirty="0" smtClean="0">
                <a:solidFill>
                  <a:schemeClr val="bg1"/>
                </a:solidFill>
                <a:effectLst/>
              </a:rPr>
              <a:t>)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, dub plstnatý (Q</a:t>
            </a:r>
            <a:r>
              <a:rPr lang="sk-SK" i="1" dirty="0">
                <a:solidFill>
                  <a:schemeClr val="bg1"/>
                </a:solidFill>
                <a:effectLst/>
              </a:rPr>
              <a:t>. 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pubescens</a:t>
            </a:r>
            <a:r>
              <a:rPr lang="sk-SK" i="1" dirty="0">
                <a:solidFill>
                  <a:schemeClr val="bg1"/>
                </a:solidFill>
                <a:effectLst/>
              </a:rPr>
              <a:t> </a:t>
            </a:r>
            <a:r>
              <a:rPr lang="sk-SK" dirty="0" err="1" smtClean="0">
                <a:solidFill>
                  <a:schemeClr val="bg1"/>
                </a:solidFill>
                <a:effectLst/>
              </a:rPr>
              <a:t>agg</a:t>
            </a:r>
            <a:r>
              <a:rPr lang="sk-SK" dirty="0" smtClean="0">
                <a:solidFill>
                  <a:schemeClr val="bg1"/>
                </a:solidFill>
                <a:effectLst/>
              </a:rPr>
              <a:t>), 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 dub letný (</a:t>
            </a:r>
            <a:r>
              <a:rPr lang="sk-SK" b="1" i="1" dirty="0" smtClean="0">
                <a:solidFill>
                  <a:schemeClr val="bg1"/>
                </a:solidFill>
                <a:effectLst/>
              </a:rPr>
              <a:t>Q</a:t>
            </a:r>
            <a:r>
              <a:rPr lang="sk-SK" b="1" i="1" dirty="0">
                <a:solidFill>
                  <a:schemeClr val="bg1"/>
                </a:solidFill>
                <a:effectLst/>
              </a:rPr>
              <a:t>. </a:t>
            </a:r>
            <a:r>
              <a:rPr lang="sk-SK" b="1" i="1" dirty="0" err="1">
                <a:solidFill>
                  <a:schemeClr val="bg1"/>
                </a:solidFill>
                <a:effectLst/>
              </a:rPr>
              <a:t>robur</a:t>
            </a:r>
            <a:r>
              <a:rPr lang="sk-SK" b="1" i="1" dirty="0">
                <a:solidFill>
                  <a:schemeClr val="bg1"/>
                </a:solidFill>
                <a:effectLst/>
              </a:rPr>
              <a:t> </a:t>
            </a:r>
            <a:r>
              <a:rPr lang="sk-SK" b="1" dirty="0" err="1" smtClean="0">
                <a:solidFill>
                  <a:schemeClr val="bg1"/>
                </a:solidFill>
                <a:effectLst/>
              </a:rPr>
              <a:t>agg</a:t>
            </a:r>
            <a:r>
              <a:rPr lang="sk-SK" b="1" dirty="0" smtClean="0">
                <a:solidFill>
                  <a:schemeClr val="bg1"/>
                </a:solidFill>
                <a:effectLst/>
              </a:rPr>
              <a:t>)</a:t>
            </a:r>
            <a:r>
              <a:rPr lang="sk-SK" dirty="0" smtClean="0">
                <a:solidFill>
                  <a:schemeClr val="bg1"/>
                </a:solidFill>
                <a:effectLst/>
              </a:rPr>
              <a:t>,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 topoľ biely (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Populus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alba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), jarabina (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Sorbus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sk-SK" dirty="0" err="1">
                <a:solidFill>
                  <a:schemeClr val="bg1"/>
                </a:solidFill>
                <a:effectLst/>
              </a:rPr>
              <a:t>spp</a:t>
            </a:r>
            <a:r>
              <a:rPr lang="sk-SK" dirty="0" smtClean="0">
                <a:solidFill>
                  <a:schemeClr val="bg1"/>
                </a:solidFill>
                <a:effectLst/>
              </a:rPr>
              <a:t>.),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 lipa malolistá (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Tilia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cordata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), lipa veľkolistá (T</a:t>
            </a:r>
            <a:r>
              <a:rPr lang="sk-SK" i="1" dirty="0">
                <a:solidFill>
                  <a:schemeClr val="bg1"/>
                </a:solidFill>
                <a:effectLst/>
              </a:rPr>
              <a:t>. 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platyphyllos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), brest väzový (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Ulmus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laevis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), brest 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hrabolistý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 (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Ulmus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minor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)</a:t>
            </a:r>
            <a:r>
              <a:rPr lang="sk-SK" dirty="0" smtClean="0">
                <a:solidFill>
                  <a:schemeClr val="bg1"/>
                </a:solidFill>
                <a:effectLst/>
              </a:rPr>
              <a:t>.</a:t>
            </a:r>
            <a:endParaRPr lang="sk-SK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sk-SK" i="1" dirty="0" smtClean="0">
                <a:solidFill>
                  <a:schemeClr val="bg1"/>
                </a:solidFill>
                <a:effectLst/>
              </a:rPr>
              <a:t>Kry: drieň (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Cornus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mas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), bršlen bradavičnatý (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Euonymus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verrucosus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), zob vtáčí (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Ligustrum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vulgare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), trnka (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Prunus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sk-SK" i="1" dirty="0" err="1" smtClean="0">
                <a:solidFill>
                  <a:schemeClr val="bg1"/>
                </a:solidFill>
                <a:effectLst/>
              </a:rPr>
              <a:t>spinosa</a:t>
            </a:r>
            <a:r>
              <a:rPr lang="sk-SK" i="1" dirty="0" smtClean="0">
                <a:solidFill>
                  <a:schemeClr val="bg1"/>
                </a:solidFill>
                <a:effectLst/>
              </a:rPr>
              <a:t>).</a:t>
            </a:r>
          </a:p>
          <a:p>
            <a:pPr marL="0" indent="0">
              <a:buNone/>
            </a:pPr>
            <a:r>
              <a:rPr lang="sk-SK" i="1" dirty="0" smtClean="0">
                <a:solidFill>
                  <a:schemeClr val="bg1"/>
                </a:solidFill>
                <a:effectLst/>
              </a:rPr>
              <a:t>Zastúpenie dominantných druhov min. 30 % </a:t>
            </a:r>
            <a:endParaRPr lang="sk-SK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680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63325"/>
          </a:xfrm>
        </p:spPr>
        <p:txBody>
          <a:bodyPr/>
          <a:lstStyle/>
          <a:p>
            <a:r>
              <a:rPr lang="sk-SK" b="1" dirty="0" smtClean="0"/>
              <a:t>Metodika mapovania lesných biotopov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510393"/>
            <a:ext cx="9905999" cy="4280808"/>
          </a:xfrm>
        </p:spPr>
        <p:txBody>
          <a:bodyPr>
            <a:normAutofit fontScale="92500"/>
          </a:bodyPr>
          <a:lstStyle/>
          <a:p>
            <a:r>
              <a:rPr lang="sk-SK" dirty="0">
                <a:solidFill>
                  <a:schemeClr val="bg1"/>
                </a:solidFill>
              </a:rPr>
              <a:t>s</a:t>
            </a:r>
            <a:r>
              <a:rPr lang="sk-SK" dirty="0" smtClean="0">
                <a:solidFill>
                  <a:schemeClr val="bg1"/>
                </a:solidFill>
              </a:rPr>
              <a:t>chválená v roku 2013 – na identifikáciu biotopov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zastúpenie </a:t>
            </a:r>
            <a:r>
              <a:rPr lang="sk-SK" dirty="0">
                <a:solidFill>
                  <a:schemeClr val="bg1"/>
                </a:solidFill>
              </a:rPr>
              <a:t>dominantných druhov </a:t>
            </a:r>
            <a:r>
              <a:rPr lang="sk-SK" dirty="0" smtClean="0">
                <a:solidFill>
                  <a:schemeClr val="bg1"/>
                </a:solidFill>
              </a:rPr>
              <a:t>biotopu - </a:t>
            </a:r>
            <a:r>
              <a:rPr lang="sk-SK" dirty="0">
                <a:solidFill>
                  <a:schemeClr val="bg1"/>
                </a:solidFill>
              </a:rPr>
              <a:t>minimálne </a:t>
            </a:r>
            <a:r>
              <a:rPr lang="sk-SK" dirty="0" smtClean="0">
                <a:solidFill>
                  <a:schemeClr val="bg1"/>
                </a:solidFill>
              </a:rPr>
              <a:t>50 %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zastúpenie </a:t>
            </a:r>
            <a:r>
              <a:rPr lang="sk-SK" dirty="0">
                <a:solidFill>
                  <a:schemeClr val="bg1"/>
                </a:solidFill>
              </a:rPr>
              <a:t>všetkých druhov drevín </a:t>
            </a:r>
            <a:r>
              <a:rPr lang="sk-SK" dirty="0" smtClean="0">
                <a:solidFill>
                  <a:schemeClr val="bg1"/>
                </a:solidFill>
              </a:rPr>
              <a:t>biotopu</a:t>
            </a:r>
            <a:r>
              <a:rPr lang="sk-SK" dirty="0">
                <a:solidFill>
                  <a:schemeClr val="bg1"/>
                </a:solidFill>
              </a:rPr>
              <a:t>, vrátane prirodzených krížencov týchto druhov drevín a prípravných drevín (breza, vŕba, jelša, jarabina, osika) </a:t>
            </a:r>
            <a:r>
              <a:rPr lang="sk-SK" dirty="0" smtClean="0">
                <a:solidFill>
                  <a:schemeClr val="bg1"/>
                </a:solidFill>
              </a:rPr>
              <a:t>- minimálne 70 % 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zastúpenie nepôvodných invázne sa správajúcich druhov zo Zoznamu </a:t>
            </a:r>
            <a:r>
              <a:rPr lang="sk-SK" dirty="0">
                <a:solidFill>
                  <a:schemeClr val="bg1"/>
                </a:solidFill>
              </a:rPr>
              <a:t>nepôvodných, inváznych a expanzívnych cievnatých rastlín Slovenska (GOJDIČOVÁ et al., 2002</a:t>
            </a:r>
            <a:r>
              <a:rPr lang="sk-SK" dirty="0" smtClean="0">
                <a:solidFill>
                  <a:schemeClr val="bg1"/>
                </a:solidFill>
              </a:rPr>
              <a:t>) - stanovené % (bučiny, smrečiny, boriny, rašeliniskové lesy 0 %, sutinové lesy do 5 %, dubiny a </a:t>
            </a:r>
            <a:r>
              <a:rPr lang="sk-SK" dirty="0" err="1" smtClean="0">
                <a:solidFill>
                  <a:schemeClr val="bg1"/>
                </a:solidFill>
              </a:rPr>
              <a:t>dubohrabiny</a:t>
            </a:r>
            <a:r>
              <a:rPr lang="sk-SK" dirty="0" smtClean="0">
                <a:solidFill>
                  <a:schemeClr val="bg1"/>
                </a:solidFill>
              </a:rPr>
              <a:t> 5 - 10 %, lužné lesy – mäkký lúh do 20 %, tvrdý lúh do 5 %)</a:t>
            </a:r>
          </a:p>
        </p:txBody>
      </p:sp>
    </p:spTree>
    <p:extLst>
      <p:ext uri="{BB962C8B-B14F-4D97-AF65-F5344CB8AC3E}">
        <p14:creationId xmlns:p14="http://schemas.microsoft.com/office/powerpoint/2010/main" val="26225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63325"/>
          </a:xfrm>
        </p:spPr>
        <p:txBody>
          <a:bodyPr/>
          <a:lstStyle/>
          <a:p>
            <a:r>
              <a:rPr lang="sk-SK" b="1" dirty="0" smtClean="0"/>
              <a:t>Identifikovaný nedostatok na trhu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41412" y="1510393"/>
            <a:ext cx="9905999" cy="4280808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</a:rPr>
              <a:t>n</a:t>
            </a:r>
            <a:r>
              <a:rPr lang="sk-SK" dirty="0" smtClean="0">
                <a:solidFill>
                  <a:schemeClr val="bg1"/>
                </a:solidFill>
              </a:rPr>
              <a:t>ie sú dostupné vo väčšom množstve sadenice a semená všetkých pôvodných druhov drevín (najmä listnatých druhov drevín)</a:t>
            </a:r>
          </a:p>
          <a:p>
            <a:r>
              <a:rPr lang="sk-SK" dirty="0">
                <a:solidFill>
                  <a:schemeClr val="bg1"/>
                </a:solidFill>
              </a:rPr>
              <a:t>z</a:t>
            </a:r>
            <a:r>
              <a:rPr lang="sk-SK" dirty="0" smtClean="0">
                <a:solidFill>
                  <a:schemeClr val="bg1"/>
                </a:solidFill>
              </a:rPr>
              <a:t>o semien nie sú dostupné napr. dub plstnatý, niektoré jarabiny a bresty</a:t>
            </a:r>
          </a:p>
          <a:p>
            <a:r>
              <a:rPr lang="sk-SK" dirty="0">
                <a:solidFill>
                  <a:schemeClr val="bg1"/>
                </a:solidFill>
              </a:rPr>
              <a:t>p</a:t>
            </a:r>
            <a:r>
              <a:rPr lang="sk-SK" dirty="0" smtClean="0">
                <a:solidFill>
                  <a:schemeClr val="bg1"/>
                </a:solidFill>
              </a:rPr>
              <a:t>redaj sadeníc je obmedzený len na niekoľko druhov, nie sú dostupné vo väčšom množstve sadenice pôvodných druhov topoľov a vŕb (potrebné pre obnovu biotopov lužných lesov)</a:t>
            </a:r>
          </a:p>
        </p:txBody>
      </p:sp>
    </p:spTree>
    <p:extLst>
      <p:ext uri="{BB962C8B-B14F-4D97-AF65-F5344CB8AC3E}">
        <p14:creationId xmlns:p14="http://schemas.microsoft.com/office/powerpoint/2010/main" val="14390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2923</TotalTime>
  <Words>1001</Words>
  <Application>Microsoft Office PowerPoint</Application>
  <PresentationFormat>Širokouhlá</PresentationFormat>
  <Paragraphs>94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Tw Cen MT</vt:lpstr>
      <vt:lpstr>Obvod</vt:lpstr>
      <vt:lpstr>Nepôvodné druhy v kontexte ochrany prírody</vt:lpstr>
      <vt:lpstr>Záujem ochrany prírody</vt:lpstr>
      <vt:lpstr>Lesné biotopy európskeho významu</vt:lpstr>
      <vt:lpstr>Lesné biotopy európskeho významu</vt:lpstr>
      <vt:lpstr>Lesné biotopy európskeho významu</vt:lpstr>
      <vt:lpstr>Lesné biotopy národného významu</vt:lpstr>
      <vt:lpstr>Udržanie stavu lesných biotopov</vt:lpstr>
      <vt:lpstr>Metodika mapovania lesných biotopov</vt:lpstr>
      <vt:lpstr>Identifikovaný nedostatok na trhu</vt:lpstr>
      <vt:lpstr>§ 7 zákona č. 543/2002 Z. z. o ochrane prírody a krajiny</vt:lpstr>
      <vt:lpstr>Nepôvodné druhy</vt:lpstr>
      <vt:lpstr>Invázne Nepôvodné druhy drevín</vt:lpstr>
      <vt:lpstr>invázne druhy drevín vyskytujúce sa v SR </vt:lpstr>
      <vt:lpstr>Invázne Druhy nevyskytujúce sa v SR</vt:lpstr>
      <vt:lpstr>Ďakujem za pozornosť.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Nepôvodné druhy drevín a ochrana prírody</dc:title>
  <dc:creator>Marta Mútňanová</dc:creator>
  <cp:lastModifiedBy>Marta Mútňanová</cp:lastModifiedBy>
  <cp:revision>41</cp:revision>
  <dcterms:created xsi:type="dcterms:W3CDTF">2023-06-18T17:24:15Z</dcterms:created>
  <dcterms:modified xsi:type="dcterms:W3CDTF">2023-06-20T18:08:38Z</dcterms:modified>
</cp:coreProperties>
</file>